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65" r:id="rId7"/>
    <p:sldId id="266" r:id="rId8"/>
    <p:sldId id="267" r:id="rId9"/>
    <p:sldId id="268" r:id="rId10"/>
    <p:sldId id="258" r:id="rId11"/>
    <p:sldId id="264" r:id="rId12"/>
    <p:sldId id="269" r:id="rId13"/>
    <p:sldId id="261" r:id="rId14"/>
    <p:sldId id="262" r:id="rId15"/>
    <p:sldId id="270" r:id="rId16"/>
    <p:sldId id="275" r:id="rId17"/>
    <p:sldId id="263" r:id="rId18"/>
    <p:sldId id="274" r:id="rId19"/>
    <p:sldId id="271" r:id="rId20"/>
    <p:sldId id="276" r:id="rId21"/>
    <p:sldId id="272" r:id="rId22"/>
    <p:sldId id="277" r:id="rId23"/>
    <p:sldId id="273" r:id="rId2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43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EB5D-9F73-4B6A-B1A7-12FB13F50C56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202-83C4-4FEC-8FD7-FB076222D4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534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EB5D-9F73-4B6A-B1A7-12FB13F50C56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202-83C4-4FEC-8FD7-FB076222D4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374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EB5D-9F73-4B6A-B1A7-12FB13F50C56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202-83C4-4FEC-8FD7-FB076222D4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460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EB5D-9F73-4B6A-B1A7-12FB13F50C56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202-83C4-4FEC-8FD7-FB076222D4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3293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EB5D-9F73-4B6A-B1A7-12FB13F50C56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202-83C4-4FEC-8FD7-FB076222D4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928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EB5D-9F73-4B6A-B1A7-12FB13F50C56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202-83C4-4FEC-8FD7-FB076222D4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154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EB5D-9F73-4B6A-B1A7-12FB13F50C56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202-83C4-4FEC-8FD7-FB076222D4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8881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EB5D-9F73-4B6A-B1A7-12FB13F50C56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202-83C4-4FEC-8FD7-FB076222D4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774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EB5D-9F73-4B6A-B1A7-12FB13F50C56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202-83C4-4FEC-8FD7-FB076222D4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836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EB5D-9F73-4B6A-B1A7-12FB13F50C56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202-83C4-4FEC-8FD7-FB076222D4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699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EB5D-9F73-4B6A-B1A7-12FB13F50C56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202-83C4-4FEC-8FD7-FB076222D4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4150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FEB5D-9F73-4B6A-B1A7-12FB13F50C56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DB202-83C4-4FEC-8FD7-FB076222D4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351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9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Molecuulformules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797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Ontleedbare stoffen= stoffen met meerdere atoomsoorten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5548952" cy="4351338"/>
          </a:xfrm>
        </p:spPr>
        <p:txBody>
          <a:bodyPr/>
          <a:lstStyle/>
          <a:p>
            <a:r>
              <a:rPr lang="nl-NL" dirty="0" smtClean="0"/>
              <a:t>Bijvoorbeeld </a:t>
            </a:r>
            <a:r>
              <a:rPr lang="nl-NL" dirty="0" err="1" smtClean="0"/>
              <a:t>Fe,O</a:t>
            </a:r>
            <a:r>
              <a:rPr lang="nl-NL" dirty="0" smtClean="0"/>
              <a:t> = IJzeroxide </a:t>
            </a: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801635"/>
              </p:ext>
            </p:extLst>
          </p:nvPr>
        </p:nvGraphicFramePr>
        <p:xfrm>
          <a:off x="4588872" y="2771029"/>
          <a:ext cx="6764928" cy="2987220"/>
        </p:xfrm>
        <a:graphic>
          <a:graphicData uri="http://schemas.openxmlformats.org/drawingml/2006/table">
            <a:tbl>
              <a:tblPr/>
              <a:tblGrid>
                <a:gridCol w="1691232">
                  <a:extLst>
                    <a:ext uri="{9D8B030D-6E8A-4147-A177-3AD203B41FA5}">
                      <a16:colId xmlns:a16="http://schemas.microsoft.com/office/drawing/2014/main" val="3906867047"/>
                    </a:ext>
                  </a:extLst>
                </a:gridCol>
                <a:gridCol w="1691232">
                  <a:extLst>
                    <a:ext uri="{9D8B030D-6E8A-4147-A177-3AD203B41FA5}">
                      <a16:colId xmlns:a16="http://schemas.microsoft.com/office/drawing/2014/main" val="2617355872"/>
                    </a:ext>
                  </a:extLst>
                </a:gridCol>
                <a:gridCol w="1691232">
                  <a:extLst>
                    <a:ext uri="{9D8B030D-6E8A-4147-A177-3AD203B41FA5}">
                      <a16:colId xmlns:a16="http://schemas.microsoft.com/office/drawing/2014/main" val="1715676892"/>
                    </a:ext>
                  </a:extLst>
                </a:gridCol>
                <a:gridCol w="1691232">
                  <a:extLst>
                    <a:ext uri="{9D8B030D-6E8A-4147-A177-3AD203B41FA5}">
                      <a16:colId xmlns:a16="http://schemas.microsoft.com/office/drawing/2014/main" val="931276688"/>
                    </a:ext>
                  </a:extLst>
                </a:gridCol>
              </a:tblGrid>
              <a:tr h="541065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symbool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naam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voorbeeld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molecuulformule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88485"/>
                  </a:ext>
                </a:extLst>
              </a:tr>
              <a:tr h="270533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…….oxide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koperoxide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CuO (s)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7753"/>
                  </a:ext>
                </a:extLst>
              </a:tr>
              <a:tr h="541065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……..fluoride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natriumfluoride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NaF (s)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478761"/>
                  </a:ext>
                </a:extLst>
              </a:tr>
              <a:tr h="541065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Cl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……..chloride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kaliumchloride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KCl (s)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712664"/>
                  </a:ext>
                </a:extLst>
              </a:tr>
              <a:tr h="270533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…….jodide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kaliumjodide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KI (s)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710708"/>
                  </a:ext>
                </a:extLst>
              </a:tr>
              <a:tr h="270533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…….sulfide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tinsulfide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SnS (s)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62192"/>
                  </a:ext>
                </a:extLst>
              </a:tr>
              <a:tr h="541065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Br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………bromide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natriumbromide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err="1">
                          <a:effectLst/>
                          <a:latin typeface="Arial" panose="020B0604020202020204" pitchFamily="34" charset="0"/>
                        </a:rPr>
                        <a:t>NaBr</a:t>
                      </a:r>
                      <a:r>
                        <a:rPr lang="nl-NL" dirty="0">
                          <a:effectLst/>
                          <a:latin typeface="Arial" panose="020B0604020202020204" pitchFamily="34" charset="0"/>
                        </a:rPr>
                        <a:t> (s)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425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52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Telwoorden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344641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Bij systematische namen maak je gebruik van Griekse telwoorden.</a:t>
            </a:r>
          </a:p>
          <a:p>
            <a:pPr marL="0" indent="0">
              <a:buNone/>
            </a:pPr>
            <a:r>
              <a:rPr lang="nl-NL" dirty="0"/>
              <a:t>1 = mono</a:t>
            </a:r>
          </a:p>
          <a:p>
            <a:pPr marL="0" indent="0">
              <a:buNone/>
            </a:pPr>
            <a:r>
              <a:rPr lang="nl-NL" dirty="0"/>
              <a:t>2 = di</a:t>
            </a:r>
          </a:p>
          <a:p>
            <a:pPr marL="0" indent="0">
              <a:buNone/>
            </a:pPr>
            <a:r>
              <a:rPr lang="nl-NL" dirty="0"/>
              <a:t>3 = tri</a:t>
            </a:r>
          </a:p>
          <a:p>
            <a:pPr marL="0" indent="0">
              <a:buNone/>
            </a:pPr>
            <a:r>
              <a:rPr lang="nl-NL" dirty="0"/>
              <a:t>4 =  tetra</a:t>
            </a:r>
          </a:p>
          <a:p>
            <a:pPr marL="0" indent="0">
              <a:buNone/>
            </a:pPr>
            <a:r>
              <a:rPr lang="nl-NL" dirty="0"/>
              <a:t>5 = </a:t>
            </a:r>
            <a:r>
              <a:rPr lang="nl-NL" dirty="0" err="1"/>
              <a:t>penta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6 = </a:t>
            </a:r>
            <a:r>
              <a:rPr lang="nl-NL" dirty="0" err="1"/>
              <a:t>hexa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5405845" y="1690687"/>
            <a:ext cx="3446417" cy="44862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/>
              <a:t>CO</a:t>
            </a:r>
            <a:r>
              <a:rPr lang="nl-NL" baseline="-25000" dirty="0"/>
              <a:t>2</a:t>
            </a:r>
            <a:r>
              <a:rPr lang="nl-NL" dirty="0"/>
              <a:t>  is </a:t>
            </a:r>
            <a:r>
              <a:rPr lang="nl-NL" dirty="0" smtClean="0"/>
              <a:t>koolstofdioxide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CO =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P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  <a:r>
              <a:rPr lang="nl-NL" baseline="-25000" dirty="0" smtClean="0"/>
              <a:t>5</a:t>
            </a:r>
            <a:r>
              <a:rPr lang="nl-NL" dirty="0" smtClean="0"/>
              <a:t>=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PCl</a:t>
            </a:r>
            <a:r>
              <a:rPr lang="nl-NL" baseline="-25000" dirty="0" smtClean="0"/>
              <a:t>3 </a:t>
            </a:r>
            <a:r>
              <a:rPr lang="nl-NL" dirty="0" smtClean="0"/>
              <a:t>=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N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  <a:r>
              <a:rPr lang="nl-NL" baseline="-25000" dirty="0" smtClean="0"/>
              <a:t>4</a:t>
            </a:r>
            <a:r>
              <a:rPr lang="nl-NL" dirty="0" smtClean="0"/>
              <a:t>=</a:t>
            </a:r>
            <a:endParaRPr lang="nl-NL" baseline="-25000" dirty="0" smtClean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6307181" y="3480842"/>
            <a:ext cx="3446417" cy="660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 err="1"/>
              <a:t>difosforpentaoxide</a:t>
            </a:r>
            <a:endParaRPr lang="nl-NL" dirty="0"/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6307180" y="5378765"/>
            <a:ext cx="3446417" cy="660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/>
              <a:t>distikstoftetra-oxide</a:t>
            </a:r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6318065" y="4454641"/>
            <a:ext cx="3446417" cy="660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 err="1"/>
              <a:t>fosfortrichloride</a:t>
            </a:r>
            <a:endParaRPr lang="nl-NL" dirty="0"/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6307182" y="2568011"/>
            <a:ext cx="3446417" cy="660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 err="1"/>
              <a:t>koolstofmono</a:t>
            </a:r>
            <a:r>
              <a:rPr lang="nl-NL" dirty="0"/>
              <a:t>-oxide</a:t>
            </a:r>
          </a:p>
        </p:txBody>
      </p:sp>
    </p:spTree>
    <p:extLst>
      <p:ext uri="{BB962C8B-B14F-4D97-AF65-F5344CB8AC3E}">
        <p14:creationId xmlns:p14="http://schemas.microsoft.com/office/powerpoint/2010/main" val="209917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83771" y="885371"/>
            <a:ext cx="10570029" cy="5291592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Opdracht 6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Geef de namen van de volgende stoffen.</a:t>
            </a:r>
          </a:p>
          <a:p>
            <a:pPr marL="0" indent="0">
              <a:buNone/>
            </a:pPr>
            <a:r>
              <a:rPr lang="nl-NL" dirty="0"/>
              <a:t>  a. </a:t>
            </a:r>
            <a:r>
              <a:rPr lang="nl-NL" dirty="0" err="1"/>
              <a:t>MgO</a:t>
            </a:r>
            <a:r>
              <a:rPr lang="nl-NL" dirty="0"/>
              <a:t>(s)</a:t>
            </a:r>
          </a:p>
          <a:p>
            <a:pPr marL="0" indent="0">
              <a:buNone/>
            </a:pPr>
            <a:r>
              <a:rPr lang="nl-NL" dirty="0"/>
              <a:t>  b.CO</a:t>
            </a:r>
            <a:r>
              <a:rPr lang="nl-NL" baseline="-25000" dirty="0"/>
              <a:t>2</a:t>
            </a:r>
            <a:r>
              <a:rPr lang="nl-NL" dirty="0"/>
              <a:t>(g)</a:t>
            </a:r>
          </a:p>
          <a:p>
            <a:pPr marL="0" indent="0">
              <a:buNone/>
            </a:pPr>
            <a:r>
              <a:rPr lang="nl-NL" dirty="0"/>
              <a:t>  c. </a:t>
            </a:r>
            <a:r>
              <a:rPr lang="nl-NL" dirty="0" err="1"/>
              <a:t>NaCI</a:t>
            </a:r>
            <a:r>
              <a:rPr lang="nl-NL" dirty="0"/>
              <a:t>(s)</a:t>
            </a:r>
          </a:p>
          <a:p>
            <a:pPr marL="0" indent="0">
              <a:buNone/>
            </a:pPr>
            <a:r>
              <a:rPr lang="nl-NL" dirty="0"/>
              <a:t>  d. </a:t>
            </a:r>
            <a:r>
              <a:rPr lang="nl-NL" dirty="0" err="1"/>
              <a:t>CaS</a:t>
            </a:r>
            <a:r>
              <a:rPr lang="nl-NL" dirty="0"/>
              <a:t>(s)</a:t>
            </a:r>
          </a:p>
          <a:p>
            <a:pPr marL="0" indent="0">
              <a:buNone/>
            </a:pPr>
            <a:r>
              <a:rPr lang="nl-NL" dirty="0"/>
              <a:t>  e. N</a:t>
            </a:r>
            <a:r>
              <a:rPr lang="nl-NL" baseline="-25000" dirty="0"/>
              <a:t>2</a:t>
            </a:r>
            <a:r>
              <a:rPr lang="nl-NL" dirty="0"/>
              <a:t>O5(s)</a:t>
            </a:r>
          </a:p>
          <a:p>
            <a:pPr marL="0" indent="0">
              <a:buNone/>
            </a:pPr>
            <a:r>
              <a:rPr lang="nl-NL" dirty="0"/>
              <a:t>  f. </a:t>
            </a:r>
            <a:r>
              <a:rPr lang="nl-NL" dirty="0" err="1"/>
              <a:t>AgBr</a:t>
            </a:r>
            <a:r>
              <a:rPr lang="nl-NL" dirty="0"/>
              <a:t>(s)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542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5629" y="43225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Uitwerking Opdracht </a:t>
            </a:r>
            <a:r>
              <a:rPr lang="nl-NL" b="1" dirty="0"/>
              <a:t>6 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Geef de namen van de volgende stoffen.</a:t>
            </a:r>
          </a:p>
          <a:p>
            <a:pPr marL="0" indent="0">
              <a:buNone/>
            </a:pPr>
            <a:r>
              <a:rPr lang="nl-NL" dirty="0"/>
              <a:t>  a. </a:t>
            </a:r>
            <a:r>
              <a:rPr lang="nl-NL" dirty="0" err="1"/>
              <a:t>MgO</a:t>
            </a:r>
            <a:r>
              <a:rPr lang="nl-NL" dirty="0"/>
              <a:t>(s)   </a:t>
            </a:r>
            <a:r>
              <a:rPr lang="nl-NL" dirty="0" smtClean="0"/>
              <a:t>		</a:t>
            </a:r>
            <a:r>
              <a:rPr lang="nl-NL" dirty="0" smtClean="0">
                <a:solidFill>
                  <a:srgbClr val="FF0000"/>
                </a:solidFill>
              </a:rPr>
              <a:t>Magnesiumoxide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/>
              <a:t>  b.CO</a:t>
            </a:r>
            <a:r>
              <a:rPr lang="nl-NL" baseline="-25000" dirty="0"/>
              <a:t>2</a:t>
            </a:r>
            <a:r>
              <a:rPr lang="nl-NL" dirty="0"/>
              <a:t>(g)     </a:t>
            </a:r>
            <a:r>
              <a:rPr lang="nl-NL" dirty="0" smtClean="0"/>
              <a:t>		</a:t>
            </a:r>
            <a:r>
              <a:rPr lang="nl-NL" dirty="0" smtClean="0">
                <a:solidFill>
                  <a:srgbClr val="FF0000"/>
                </a:solidFill>
              </a:rPr>
              <a:t>koolstofdioxide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/>
              <a:t>  c. </a:t>
            </a:r>
            <a:r>
              <a:rPr lang="nl-NL" dirty="0" err="1"/>
              <a:t>NaCI</a:t>
            </a:r>
            <a:r>
              <a:rPr lang="nl-NL" dirty="0"/>
              <a:t>(s)    </a:t>
            </a:r>
            <a:r>
              <a:rPr lang="nl-NL" dirty="0" smtClean="0"/>
              <a:t>	</a:t>
            </a:r>
            <a:r>
              <a:rPr lang="nl-NL" dirty="0" smtClean="0">
                <a:solidFill>
                  <a:srgbClr val="FF0000"/>
                </a:solidFill>
              </a:rPr>
              <a:t>Natriumchloride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/>
              <a:t>  d. </a:t>
            </a:r>
            <a:r>
              <a:rPr lang="nl-NL" dirty="0" err="1"/>
              <a:t>CaS</a:t>
            </a:r>
            <a:r>
              <a:rPr lang="nl-NL" dirty="0"/>
              <a:t>(s)      </a:t>
            </a:r>
            <a:r>
              <a:rPr lang="nl-NL" dirty="0" smtClean="0"/>
              <a:t>	</a:t>
            </a:r>
            <a:r>
              <a:rPr lang="nl-NL" dirty="0" smtClean="0">
                <a:solidFill>
                  <a:srgbClr val="FF0000"/>
                </a:solidFill>
              </a:rPr>
              <a:t>Calciumsulfide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/>
              <a:t>  e. N</a:t>
            </a:r>
            <a:r>
              <a:rPr lang="nl-NL" baseline="-25000" dirty="0"/>
              <a:t>2</a:t>
            </a:r>
            <a:r>
              <a:rPr lang="nl-NL" dirty="0"/>
              <a:t>O5(s)      </a:t>
            </a:r>
            <a:r>
              <a:rPr lang="nl-NL" dirty="0" smtClean="0"/>
              <a:t>	</a:t>
            </a:r>
            <a:r>
              <a:rPr lang="nl-NL" dirty="0" err="1" smtClean="0">
                <a:solidFill>
                  <a:srgbClr val="FF0000"/>
                </a:solidFill>
              </a:rPr>
              <a:t>Distikstofpenta</a:t>
            </a:r>
            <a:r>
              <a:rPr lang="nl-NL" dirty="0" smtClean="0">
                <a:solidFill>
                  <a:srgbClr val="FF0000"/>
                </a:solidFill>
              </a:rPr>
              <a:t>-oxide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/>
              <a:t>  f. </a:t>
            </a:r>
            <a:r>
              <a:rPr lang="nl-NL" dirty="0" err="1"/>
              <a:t>AgBr</a:t>
            </a:r>
            <a:r>
              <a:rPr lang="nl-NL" dirty="0"/>
              <a:t>(s)      </a:t>
            </a:r>
            <a:r>
              <a:rPr lang="nl-NL" dirty="0" smtClean="0"/>
              <a:t>	</a:t>
            </a:r>
            <a:r>
              <a:rPr lang="nl-NL" dirty="0" smtClean="0">
                <a:solidFill>
                  <a:srgbClr val="FF0000"/>
                </a:solidFill>
              </a:rPr>
              <a:t>Zilverbromide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069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2800" y="725714"/>
            <a:ext cx="10541000" cy="5451249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Opdracht 7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Geef de formules van de volgende stoffen.</a:t>
            </a:r>
          </a:p>
          <a:p>
            <a:pPr marL="0" indent="0">
              <a:buNone/>
            </a:pPr>
            <a:r>
              <a:rPr lang="nl-NL" dirty="0"/>
              <a:t>  a. het gas </a:t>
            </a:r>
            <a:r>
              <a:rPr lang="nl-NL" dirty="0" err="1"/>
              <a:t>distikstoftetraoxide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  b. de vaste stof </a:t>
            </a:r>
            <a:r>
              <a:rPr lang="nl-NL" dirty="0" err="1"/>
              <a:t>difosforpentaoxide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  c. het gas </a:t>
            </a:r>
            <a:r>
              <a:rPr lang="nl-NL" dirty="0" err="1"/>
              <a:t>zwaveltrioxide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  d. de vloeistof </a:t>
            </a:r>
            <a:r>
              <a:rPr lang="nl-NL" dirty="0" err="1"/>
              <a:t>koolstofdisulfide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232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67228" y="92573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Uitwerking Opdracht </a:t>
            </a:r>
            <a:r>
              <a:rPr lang="nl-NL" b="1" dirty="0"/>
              <a:t>7 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Geef de formules van de volgende stoffen.</a:t>
            </a:r>
          </a:p>
          <a:p>
            <a:pPr marL="0" indent="0">
              <a:buNone/>
            </a:pPr>
            <a:r>
              <a:rPr lang="nl-NL" dirty="0"/>
              <a:t>  a. het gas </a:t>
            </a:r>
            <a:r>
              <a:rPr lang="nl-NL" dirty="0" err="1"/>
              <a:t>distikstoftetraoxide</a:t>
            </a:r>
            <a:r>
              <a:rPr lang="nl-NL" dirty="0"/>
              <a:t>    </a:t>
            </a:r>
            <a:r>
              <a:rPr lang="nl-NL" dirty="0" smtClean="0"/>
              <a:t>	</a:t>
            </a:r>
            <a:r>
              <a:rPr lang="nl-NL" dirty="0" smtClean="0">
                <a:solidFill>
                  <a:srgbClr val="FF0000"/>
                </a:solidFill>
              </a:rPr>
              <a:t>N</a:t>
            </a:r>
            <a:r>
              <a:rPr lang="nl-NL" dirty="0">
                <a:solidFill>
                  <a:srgbClr val="FF0000"/>
                </a:solidFill>
              </a:rPr>
              <a:t>₂O₄</a:t>
            </a:r>
          </a:p>
          <a:p>
            <a:pPr marL="0" indent="0">
              <a:buNone/>
            </a:pPr>
            <a:r>
              <a:rPr lang="nl-NL" dirty="0"/>
              <a:t>  b. de vaste stof </a:t>
            </a:r>
            <a:r>
              <a:rPr lang="nl-NL" dirty="0" err="1"/>
              <a:t>difosforpentaoxide</a:t>
            </a:r>
            <a:r>
              <a:rPr lang="nl-NL" dirty="0"/>
              <a:t>   </a:t>
            </a:r>
            <a:r>
              <a:rPr lang="nl-NL" dirty="0" smtClean="0">
                <a:solidFill>
                  <a:srgbClr val="FF0000"/>
                </a:solidFill>
              </a:rPr>
              <a:t>	P</a:t>
            </a:r>
            <a:r>
              <a:rPr lang="nl-NL" dirty="0">
                <a:solidFill>
                  <a:srgbClr val="FF0000"/>
                </a:solidFill>
              </a:rPr>
              <a:t>₂O</a:t>
            </a:r>
            <a:r>
              <a:rPr lang="nl-NL" baseline="-25000" dirty="0">
                <a:solidFill>
                  <a:srgbClr val="FF0000"/>
                </a:solidFill>
              </a:rPr>
              <a:t>5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/>
              <a:t>  c. het gas </a:t>
            </a:r>
            <a:r>
              <a:rPr lang="nl-NL" dirty="0" err="1"/>
              <a:t>zwaveltrioxide</a:t>
            </a:r>
            <a:r>
              <a:rPr lang="nl-NL" dirty="0"/>
              <a:t>     </a:t>
            </a:r>
            <a:r>
              <a:rPr lang="nl-NL" dirty="0" smtClean="0"/>
              <a:t>		</a:t>
            </a:r>
            <a:r>
              <a:rPr lang="nl-NL" dirty="0" smtClean="0">
                <a:solidFill>
                  <a:srgbClr val="FF0000"/>
                </a:solidFill>
              </a:rPr>
              <a:t>SO</a:t>
            </a:r>
            <a:r>
              <a:rPr lang="nl-NL" dirty="0">
                <a:solidFill>
                  <a:srgbClr val="FF0000"/>
                </a:solidFill>
              </a:rPr>
              <a:t>₃</a:t>
            </a:r>
          </a:p>
          <a:p>
            <a:pPr marL="0" indent="0">
              <a:buNone/>
            </a:pPr>
            <a:r>
              <a:rPr lang="nl-NL" dirty="0"/>
              <a:t>  d. de vloeistof </a:t>
            </a:r>
            <a:r>
              <a:rPr lang="nl-NL" dirty="0" err="1"/>
              <a:t>koolstofdisulfide</a:t>
            </a:r>
            <a:r>
              <a:rPr lang="nl-NL" dirty="0"/>
              <a:t>     </a:t>
            </a:r>
            <a:r>
              <a:rPr lang="nl-NL" dirty="0" smtClean="0"/>
              <a:t>	</a:t>
            </a:r>
            <a:r>
              <a:rPr lang="nl-NL" dirty="0" smtClean="0">
                <a:solidFill>
                  <a:srgbClr val="FF0000"/>
                </a:solidFill>
              </a:rPr>
              <a:t>CS</a:t>
            </a:r>
            <a:r>
              <a:rPr lang="nl-NL" dirty="0">
                <a:solidFill>
                  <a:srgbClr val="FF0000"/>
                </a:solidFill>
              </a:rPr>
              <a:t>₂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370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83771"/>
            <a:ext cx="10515600" cy="5393192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Opdracht </a:t>
            </a:r>
            <a:r>
              <a:rPr lang="nl-NL" b="1" dirty="0" smtClean="0"/>
              <a:t>8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 </a:t>
            </a:r>
            <a:r>
              <a:rPr lang="nl-NL" dirty="0"/>
              <a:t> a. Leg aan de hand van de formules van koolstofdioxide en </a:t>
            </a:r>
            <a:r>
              <a:rPr lang="nl-NL" dirty="0" err="1"/>
              <a:t>koolstofmonooxide</a:t>
            </a:r>
            <a:r>
              <a:rPr lang="nl-NL" dirty="0"/>
              <a:t> uit wat het verschil tussen deze twee gassen is.</a:t>
            </a:r>
          </a:p>
          <a:p>
            <a:pPr marL="0" indent="0">
              <a:buNone/>
            </a:pPr>
            <a:r>
              <a:rPr lang="nl-NL" dirty="0"/>
              <a:t>  b. Waarom wordt bij </a:t>
            </a:r>
            <a:r>
              <a:rPr lang="nl-NL" dirty="0" err="1"/>
              <a:t>koolstofmonooxide</a:t>
            </a:r>
            <a:r>
              <a:rPr lang="nl-NL" dirty="0"/>
              <a:t> het telwoord 'mono' bij zuurstof niet en bij koolstof wel weggelaten?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283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93057" y="10128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Uitwerking Opdracht </a:t>
            </a:r>
            <a:r>
              <a:rPr lang="nl-NL" b="1" dirty="0"/>
              <a:t>8</a:t>
            </a:r>
            <a:endParaRPr lang="nl-NL" dirty="0"/>
          </a:p>
          <a:p>
            <a:pPr marL="0" indent="0">
              <a:buNone/>
            </a:pPr>
            <a:r>
              <a:rPr lang="nl-NL" b="1" dirty="0"/>
              <a:t>  </a:t>
            </a:r>
            <a:endParaRPr lang="nl-NL" b="1" dirty="0" smtClean="0"/>
          </a:p>
          <a:p>
            <a:pPr marL="514350" indent="-514350">
              <a:buAutoNum type="alphaLcPeriod"/>
            </a:pPr>
            <a:r>
              <a:rPr lang="nl-NL" dirty="0" smtClean="0"/>
              <a:t>Leg </a:t>
            </a:r>
            <a:r>
              <a:rPr lang="nl-NL" dirty="0"/>
              <a:t>aan de hand van de formules van koolstofdioxide en </a:t>
            </a:r>
            <a:r>
              <a:rPr lang="nl-NL" dirty="0" err="1"/>
              <a:t>koolstofmonooxide</a:t>
            </a:r>
            <a:r>
              <a:rPr lang="nl-NL" dirty="0"/>
              <a:t> uit wat het verschil tussen deze twee gassen is.   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Koolstofdioxide </a:t>
            </a:r>
            <a:r>
              <a:rPr lang="nl-NL" dirty="0">
                <a:solidFill>
                  <a:srgbClr val="FF0000"/>
                </a:solidFill>
              </a:rPr>
              <a:t>heeft 2 atomen zuurstof en </a:t>
            </a:r>
            <a:r>
              <a:rPr lang="nl-NL" dirty="0" err="1">
                <a:solidFill>
                  <a:srgbClr val="FF0000"/>
                </a:solidFill>
              </a:rPr>
              <a:t>koolstofmono</a:t>
            </a:r>
            <a:r>
              <a:rPr lang="nl-NL" dirty="0">
                <a:solidFill>
                  <a:srgbClr val="FF0000"/>
                </a:solidFill>
              </a:rPr>
              <a:t>-oxide heeft 1 atoom zuurstof</a:t>
            </a:r>
          </a:p>
          <a:p>
            <a:pPr marL="0" indent="0">
              <a:buNone/>
            </a:pPr>
            <a:r>
              <a:rPr lang="nl-NL" dirty="0"/>
              <a:t>  b. Waarom wordt bij </a:t>
            </a:r>
            <a:r>
              <a:rPr lang="nl-NL" dirty="0" err="1"/>
              <a:t>koolstofmono</a:t>
            </a:r>
            <a:r>
              <a:rPr lang="nl-NL" dirty="0"/>
              <a:t> oxide het telwoord 'mono' bij zuurstof niet en bij koolstof wel weggelaten? </a:t>
            </a:r>
            <a:r>
              <a:rPr lang="nl-NL" dirty="0">
                <a:solidFill>
                  <a:srgbClr val="FF0000"/>
                </a:solidFill>
              </a:rPr>
              <a:t> </a:t>
            </a:r>
            <a:endParaRPr lang="nl-NL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Mono </a:t>
            </a:r>
            <a:r>
              <a:rPr lang="nl-NL" dirty="0">
                <a:solidFill>
                  <a:srgbClr val="FF0000"/>
                </a:solidFill>
              </a:rPr>
              <a:t>voor koolstof mag weggelaten worden omdat het vooraan staat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246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formules van de stoffen in onderstaande tabel moet je kennen.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4529170"/>
              </p:ext>
            </p:extLst>
          </p:nvPr>
        </p:nvGraphicFramePr>
        <p:xfrm>
          <a:off x="1814286" y="2488971"/>
          <a:ext cx="8783864" cy="3270729"/>
        </p:xfrm>
        <a:graphic>
          <a:graphicData uri="http://schemas.openxmlformats.org/drawingml/2006/table">
            <a:tbl>
              <a:tblPr/>
              <a:tblGrid>
                <a:gridCol w="4391932">
                  <a:extLst>
                    <a:ext uri="{9D8B030D-6E8A-4147-A177-3AD203B41FA5}">
                      <a16:colId xmlns:a16="http://schemas.microsoft.com/office/drawing/2014/main" val="1249416596"/>
                    </a:ext>
                  </a:extLst>
                </a:gridCol>
                <a:gridCol w="4391932">
                  <a:extLst>
                    <a:ext uri="{9D8B030D-6E8A-4147-A177-3AD203B41FA5}">
                      <a16:colId xmlns:a16="http://schemas.microsoft.com/office/drawing/2014/main" val="2464889591"/>
                    </a:ext>
                  </a:extLst>
                </a:gridCol>
              </a:tblGrid>
              <a:tr h="467247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naam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formule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669420"/>
                  </a:ext>
                </a:extLst>
              </a:tr>
              <a:tr h="467247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Water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H₂O (l)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077237"/>
                  </a:ext>
                </a:extLst>
              </a:tr>
              <a:tr h="467247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Methaan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CH₄ (g)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460693"/>
                  </a:ext>
                </a:extLst>
              </a:tr>
              <a:tr h="467247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Propaan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C₃H₈ (g)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023939"/>
                  </a:ext>
                </a:extLst>
              </a:tr>
              <a:tr h="467247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Butaan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C₄H</a:t>
                      </a:r>
                      <a:r>
                        <a:rPr lang="nl-NL" baseline="-25000">
                          <a:effectLst/>
                          <a:latin typeface="Arial" panose="020B0604020202020204" pitchFamily="34" charset="0"/>
                        </a:rPr>
                        <a:t>10  </a:t>
                      </a:r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(g)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225979"/>
                  </a:ext>
                </a:extLst>
              </a:tr>
              <a:tr h="467247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Ammoniak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NH₃ (g)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375276"/>
                  </a:ext>
                </a:extLst>
              </a:tr>
              <a:tr h="467247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Glucose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effectLst/>
                          <a:latin typeface="Arial" panose="020B0604020202020204" pitchFamily="34" charset="0"/>
                        </a:rPr>
                        <a:t>C₆H</a:t>
                      </a:r>
                      <a:r>
                        <a:rPr lang="nl-NL" baseline="-25000" dirty="0"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r>
                        <a:rPr lang="nl-NL" dirty="0">
                          <a:effectLst/>
                          <a:latin typeface="Arial" panose="020B0604020202020204" pitchFamily="34" charset="0"/>
                        </a:rPr>
                        <a:t>O₆ (s)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028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10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94657" y="896711"/>
            <a:ext cx="10515600" cy="4865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Opdracht 9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Maak een molecuultekening van de volgende moleculen. </a:t>
            </a:r>
          </a:p>
          <a:p>
            <a:pPr marL="0" indent="0">
              <a:buNone/>
            </a:pPr>
            <a:r>
              <a:rPr lang="nl-NL" dirty="0"/>
              <a:t>  a.  </a:t>
            </a:r>
            <a:r>
              <a:rPr lang="nl-NL" dirty="0" smtClean="0"/>
              <a:t>Ammoniak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  b.  </a:t>
            </a:r>
            <a:r>
              <a:rPr lang="nl-NL" dirty="0" smtClean="0"/>
              <a:t>Propaan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  c. zwaveldioxide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857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Moleculen en atomen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90934"/>
          </a:xfrm>
        </p:spPr>
        <p:txBody>
          <a:bodyPr>
            <a:normAutofit/>
          </a:bodyPr>
          <a:lstStyle/>
          <a:p>
            <a:r>
              <a:rPr lang="nl-NL" dirty="0" smtClean="0"/>
              <a:t>Molecuul = het kleinste deeltje van een stof die nog de stofeigenschappen bevat.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Atomen zijn de bouwstenen van moleculen. Atomen kun je niet vernietigen 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t="44842" r="56607"/>
          <a:stretch/>
        </p:blipFill>
        <p:spPr>
          <a:xfrm>
            <a:off x="4271554" y="4728934"/>
            <a:ext cx="3252652" cy="182501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6607" b="50708"/>
          <a:stretch/>
        </p:blipFill>
        <p:spPr>
          <a:xfrm>
            <a:off x="5800996" y="2243817"/>
            <a:ext cx="4122188" cy="2066925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950532" y="3276471"/>
            <a:ext cx="989469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0" i="0" dirty="0" smtClean="0">
                <a:solidFill>
                  <a:srgbClr val="495057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nl-NL" b="0" i="0" baseline="-25000" dirty="0" smtClean="0">
                <a:solidFill>
                  <a:srgbClr val="495057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nl-NL" b="0" i="0" dirty="0" smtClean="0">
                <a:solidFill>
                  <a:srgbClr val="495057"/>
                </a:solidFill>
                <a:effectLst/>
                <a:latin typeface="Arial" panose="020B0604020202020204" pitchFamily="34" charset="0"/>
              </a:rPr>
              <a:t>O </a:t>
            </a:r>
          </a:p>
          <a:p>
            <a:endParaRPr lang="nl-NL" dirty="0">
              <a:solidFill>
                <a:srgbClr val="495057"/>
              </a:solidFill>
              <a:latin typeface="Arial" panose="020B0604020202020204" pitchFamily="34" charset="0"/>
            </a:endParaRPr>
          </a:p>
          <a:p>
            <a:r>
              <a:rPr lang="nl-NL" dirty="0" smtClean="0">
                <a:solidFill>
                  <a:srgbClr val="495057"/>
                </a:solidFill>
                <a:latin typeface="Arial" panose="020B0604020202020204" pitchFamily="34" charset="0"/>
              </a:rPr>
              <a:t>Coëfficiënt = aantal atomen in het molecuul, dus 2 H (waterstofatomen) en 1 O (zuurstofatoom)</a:t>
            </a:r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t="77342" r="56607"/>
          <a:stretch/>
        </p:blipFill>
        <p:spPr>
          <a:xfrm>
            <a:off x="7704908" y="5802902"/>
            <a:ext cx="3252652" cy="74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8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94657" y="896711"/>
            <a:ext cx="10515600" cy="4865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Uitwerking Opdracht </a:t>
            </a:r>
            <a:r>
              <a:rPr lang="nl-NL" b="1" dirty="0"/>
              <a:t>9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Maak een molecuultekening van de volgende moleculen. </a:t>
            </a:r>
          </a:p>
          <a:p>
            <a:pPr marL="0" indent="0">
              <a:buNone/>
            </a:pPr>
            <a:r>
              <a:rPr lang="nl-NL" dirty="0"/>
              <a:t>  a.  </a:t>
            </a:r>
            <a:r>
              <a:rPr lang="nl-NL" dirty="0" smtClean="0"/>
              <a:t>Ammoniak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  b.  </a:t>
            </a:r>
            <a:r>
              <a:rPr lang="nl-NL" dirty="0" smtClean="0"/>
              <a:t>Propaan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  c. zwaveldioxide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7182" y="1761897"/>
            <a:ext cx="2324100" cy="1971675"/>
          </a:xfrm>
          <a:prstGeom prst="rect">
            <a:avLst/>
          </a:prstGeom>
        </p:spPr>
      </p:pic>
      <p:pic>
        <p:nvPicPr>
          <p:cNvPr id="7172" name="Picture 4" descr="Aristotle: Fossiele Brandstoff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560" y="3733572"/>
            <a:ext cx="2507343" cy="1257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4"/>
          <a:srcRect l="58637" t="738" r="-3229" b="71486"/>
          <a:stretch/>
        </p:blipFill>
        <p:spPr>
          <a:xfrm>
            <a:off x="1212396" y="5458960"/>
            <a:ext cx="2004786" cy="1092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5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57646"/>
            <a:ext cx="10515600" cy="5419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Opdracht 2 (Opgaven moleculen en atomen)</a:t>
            </a:r>
          </a:p>
          <a:p>
            <a:pPr marL="0" indent="0">
              <a:buNone/>
            </a:pPr>
            <a:r>
              <a:rPr lang="nl-NL" dirty="0" smtClean="0"/>
              <a:t>Hoeveel </a:t>
            </a:r>
            <a:r>
              <a:rPr lang="nl-NL" dirty="0"/>
              <a:t>atomen en van welke soort zijn aanwezig in de moleculen van de volgende stoffen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r>
              <a:rPr lang="nl-NL" dirty="0" smtClean="0"/>
              <a:t>a</a:t>
            </a:r>
            <a:r>
              <a:rPr lang="nl-NL" dirty="0"/>
              <a:t>. salpeterzuur, HNO</a:t>
            </a:r>
            <a:r>
              <a:rPr lang="nl-NL" baseline="-25000" dirty="0"/>
              <a:t>3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b</a:t>
            </a:r>
            <a:r>
              <a:rPr lang="nl-NL" dirty="0"/>
              <a:t>. suiker, C</a:t>
            </a:r>
            <a:r>
              <a:rPr lang="nl-NL" baseline="-25000" dirty="0"/>
              <a:t>12</a:t>
            </a:r>
            <a:r>
              <a:rPr lang="nl-NL" dirty="0"/>
              <a:t>H</a:t>
            </a:r>
            <a:r>
              <a:rPr lang="nl-NL" baseline="-25000" dirty="0"/>
              <a:t>22</a:t>
            </a:r>
            <a:r>
              <a:rPr lang="nl-NL" dirty="0"/>
              <a:t>O</a:t>
            </a:r>
            <a:r>
              <a:rPr lang="nl-NL" baseline="-25000" dirty="0"/>
              <a:t>11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dirty="0"/>
              <a:t>Opdracht 3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Hoeveel atomen en van welke soort staan vermeld in de volgende aanduidingen?</a:t>
            </a:r>
            <a:br>
              <a:rPr lang="nl-NL" dirty="0"/>
            </a:br>
            <a:r>
              <a:rPr lang="nl-NL" dirty="0"/>
              <a:t>a. 6 CO</a:t>
            </a:r>
            <a:r>
              <a:rPr lang="nl-NL" baseline="-25000" dirty="0"/>
              <a:t>2</a:t>
            </a:r>
            <a:r>
              <a:rPr lang="nl-NL" dirty="0"/>
              <a:t>(g)</a:t>
            </a:r>
          </a:p>
          <a:p>
            <a:pPr marL="0" indent="0">
              <a:buNone/>
            </a:pPr>
            <a:r>
              <a:rPr lang="nl-NL" dirty="0"/>
              <a:t>b. 12 Al</a:t>
            </a:r>
            <a:r>
              <a:rPr lang="nl-NL" baseline="-25000" dirty="0"/>
              <a:t>2</a:t>
            </a:r>
            <a:r>
              <a:rPr lang="nl-NL" dirty="0"/>
              <a:t>O</a:t>
            </a:r>
            <a:r>
              <a:rPr lang="nl-NL" baseline="-25000" dirty="0"/>
              <a:t>3</a:t>
            </a:r>
            <a:r>
              <a:rPr lang="nl-NL" dirty="0"/>
              <a:t>(s)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33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9823" y="885099"/>
            <a:ext cx="10515600" cy="5646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Uitwerking:</a:t>
            </a:r>
          </a:p>
          <a:p>
            <a:pPr marL="0" indent="0">
              <a:buNone/>
            </a:pPr>
            <a:r>
              <a:rPr lang="nl-NL" b="1" dirty="0" smtClean="0"/>
              <a:t>Opdracht </a:t>
            </a:r>
            <a:r>
              <a:rPr lang="nl-NL" b="1" dirty="0"/>
              <a:t>2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Hoeveel atomen en van welke soort zijn aanwezig in de moleculen van de volgende stoffen?</a:t>
            </a:r>
            <a:br>
              <a:rPr lang="nl-NL" dirty="0"/>
            </a:br>
            <a:r>
              <a:rPr lang="nl-NL" dirty="0"/>
              <a:t>a. salpeterzuur, HNO</a:t>
            </a:r>
            <a:r>
              <a:rPr lang="nl-NL" baseline="-25000" dirty="0"/>
              <a:t>3  </a:t>
            </a:r>
            <a:r>
              <a:rPr lang="nl-NL" dirty="0"/>
              <a:t> </a:t>
            </a:r>
            <a:r>
              <a:rPr lang="nl-NL" dirty="0">
                <a:solidFill>
                  <a:srgbClr val="FF0000"/>
                </a:solidFill>
              </a:rPr>
              <a:t>1x waterstof, 1x stikstof en 3x zuurstof</a:t>
            </a:r>
          </a:p>
          <a:p>
            <a:pPr marL="0" indent="0">
              <a:buNone/>
            </a:pPr>
            <a:r>
              <a:rPr lang="nl-NL" dirty="0"/>
              <a:t>b. suiker, C</a:t>
            </a:r>
            <a:r>
              <a:rPr lang="nl-NL" baseline="-25000" dirty="0"/>
              <a:t>12</a:t>
            </a:r>
            <a:r>
              <a:rPr lang="nl-NL" dirty="0"/>
              <a:t>H</a:t>
            </a:r>
            <a:r>
              <a:rPr lang="nl-NL" baseline="-25000" dirty="0"/>
              <a:t>22</a:t>
            </a:r>
            <a:r>
              <a:rPr lang="nl-NL" dirty="0"/>
              <a:t>O</a:t>
            </a:r>
            <a:r>
              <a:rPr lang="nl-NL" baseline="-25000" dirty="0"/>
              <a:t>11  </a:t>
            </a:r>
            <a:r>
              <a:rPr lang="nl-NL" dirty="0">
                <a:solidFill>
                  <a:srgbClr val="FF0000"/>
                </a:solidFill>
              </a:rPr>
              <a:t>12x koolstof, 22x waterstof en 11x zuurstof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pPr marL="0" indent="0">
              <a:buNone/>
            </a:pPr>
            <a:r>
              <a:rPr lang="nl-NL" b="1" dirty="0"/>
              <a:t>Opdracht 3 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Hoeveel atomen en van welke soort staan vermeld in de volgende aanduidingen?</a:t>
            </a:r>
            <a:br>
              <a:rPr lang="nl-NL" dirty="0"/>
            </a:br>
            <a:r>
              <a:rPr lang="nl-NL" dirty="0"/>
              <a:t>a. 6 CO</a:t>
            </a:r>
            <a:r>
              <a:rPr lang="nl-NL" baseline="-25000" dirty="0"/>
              <a:t>2</a:t>
            </a:r>
            <a:r>
              <a:rPr lang="nl-NL" dirty="0"/>
              <a:t>(g)  </a:t>
            </a:r>
            <a:r>
              <a:rPr lang="nl-NL" dirty="0">
                <a:solidFill>
                  <a:srgbClr val="FF0000"/>
                </a:solidFill>
              </a:rPr>
              <a:t>6x koolstof en 12x zuurstof</a:t>
            </a:r>
          </a:p>
          <a:p>
            <a:pPr marL="0" indent="0">
              <a:buNone/>
            </a:pPr>
            <a:r>
              <a:rPr lang="nl-NL" dirty="0"/>
              <a:t>b. 12 Al</a:t>
            </a:r>
            <a:r>
              <a:rPr lang="nl-NL" baseline="-25000" dirty="0"/>
              <a:t>2</a:t>
            </a:r>
            <a:r>
              <a:rPr lang="nl-NL" dirty="0"/>
              <a:t>O</a:t>
            </a:r>
            <a:r>
              <a:rPr lang="nl-NL" baseline="-25000" dirty="0"/>
              <a:t>3</a:t>
            </a:r>
            <a:r>
              <a:rPr lang="nl-NL" dirty="0"/>
              <a:t>(s)    </a:t>
            </a:r>
            <a:r>
              <a:rPr lang="nl-NL" dirty="0">
                <a:solidFill>
                  <a:srgbClr val="FF0000"/>
                </a:solidFill>
              </a:rPr>
              <a:t>24x aluminium en 36x zuurstof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541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640080"/>
            <a:ext cx="10515600" cy="5536883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Opdracht 4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Bekijk de molecuultekening en leid hieruit de molecuulformule af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a. 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57478" b="30984"/>
          <a:stretch/>
        </p:blipFill>
        <p:spPr>
          <a:xfrm>
            <a:off x="2011680" y="1913406"/>
            <a:ext cx="2508069" cy="149511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l="59030" t="3326"/>
          <a:stretch/>
        </p:blipFill>
        <p:spPr>
          <a:xfrm>
            <a:off x="1815736" y="4137456"/>
            <a:ext cx="2508070" cy="217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63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opdracht 4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a.       C₂H₆O                                         b.       H₂SO₄    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909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500062"/>
            <a:ext cx="12083142" cy="1325563"/>
          </a:xfrm>
        </p:spPr>
        <p:txBody>
          <a:bodyPr/>
          <a:lstStyle/>
          <a:p>
            <a:r>
              <a:rPr lang="nl-NL" dirty="0" smtClean="0"/>
              <a:t>Niet ontleedbare stoffen= stoffen met 1 atoomsoort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6777446" cy="564878"/>
          </a:xfrm>
        </p:spPr>
        <p:txBody>
          <a:bodyPr/>
          <a:lstStyle/>
          <a:p>
            <a:pPr marL="0" indent="0">
              <a:buNone/>
            </a:pPr>
            <a:r>
              <a:rPr lang="nl-NL" u="sng" dirty="0" smtClean="0"/>
              <a:t>F</a:t>
            </a:r>
            <a:r>
              <a:rPr lang="nl-NL" dirty="0" smtClean="0"/>
              <a:t>ientje </a:t>
            </a:r>
            <a:r>
              <a:rPr lang="nl-NL" u="sng" dirty="0" err="1" smtClean="0"/>
              <a:t>Cl</a:t>
            </a:r>
            <a:r>
              <a:rPr lang="nl-NL" dirty="0" err="1" smtClean="0"/>
              <a:t>iedert</a:t>
            </a:r>
            <a:r>
              <a:rPr lang="nl-NL" dirty="0" smtClean="0"/>
              <a:t> </a:t>
            </a:r>
            <a:r>
              <a:rPr lang="nl-NL" u="sng" dirty="0" smtClean="0"/>
              <a:t>Br</a:t>
            </a:r>
            <a:r>
              <a:rPr lang="nl-NL" dirty="0" smtClean="0"/>
              <a:t>oom </a:t>
            </a:r>
            <a:r>
              <a:rPr lang="nl-NL" u="sng" dirty="0" smtClean="0"/>
              <a:t>I</a:t>
            </a:r>
            <a:r>
              <a:rPr lang="nl-NL" dirty="0" smtClean="0"/>
              <a:t>n </a:t>
            </a:r>
            <a:r>
              <a:rPr lang="nl-NL" u="sng" dirty="0" smtClean="0"/>
              <a:t>H</a:t>
            </a:r>
            <a:r>
              <a:rPr lang="nl-NL" dirty="0" smtClean="0"/>
              <a:t>aar </a:t>
            </a:r>
            <a:r>
              <a:rPr lang="nl-NL" u="sng" dirty="0" smtClean="0"/>
              <a:t>N</a:t>
            </a:r>
            <a:r>
              <a:rPr lang="nl-NL" dirty="0" smtClean="0"/>
              <a:t>atte </a:t>
            </a:r>
            <a:r>
              <a:rPr lang="nl-NL" u="sng" dirty="0" smtClean="0"/>
              <a:t>O</a:t>
            </a:r>
            <a:r>
              <a:rPr lang="nl-NL" dirty="0" smtClean="0"/>
              <a:t>gen</a:t>
            </a: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945338"/>
              </p:ext>
            </p:extLst>
          </p:nvPr>
        </p:nvGraphicFramePr>
        <p:xfrm>
          <a:off x="1436914" y="3213459"/>
          <a:ext cx="7718516" cy="2917080"/>
        </p:xfrm>
        <a:graphic>
          <a:graphicData uri="http://schemas.openxmlformats.org/drawingml/2006/table">
            <a:tbl>
              <a:tblPr/>
              <a:tblGrid>
                <a:gridCol w="3859258">
                  <a:extLst>
                    <a:ext uri="{9D8B030D-6E8A-4147-A177-3AD203B41FA5}">
                      <a16:colId xmlns:a16="http://schemas.microsoft.com/office/drawing/2014/main" val="4227352192"/>
                    </a:ext>
                  </a:extLst>
                </a:gridCol>
                <a:gridCol w="3859258">
                  <a:extLst>
                    <a:ext uri="{9D8B030D-6E8A-4147-A177-3AD203B41FA5}">
                      <a16:colId xmlns:a16="http://schemas.microsoft.com/office/drawing/2014/main" val="2277387665"/>
                    </a:ext>
                  </a:extLst>
                </a:gridCol>
              </a:tblGrid>
              <a:tr h="364635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 element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formule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585479"/>
                  </a:ext>
                </a:extLst>
              </a:tr>
              <a:tr h="364635"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 waterstof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 H₂ (g)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746216"/>
                  </a:ext>
                </a:extLst>
              </a:tr>
              <a:tr h="364635">
                <a:tc>
                  <a:txBody>
                    <a:bodyPr/>
                    <a:lstStyle/>
                    <a:p>
                      <a:r>
                        <a:rPr lang="nl-NL" dirty="0">
                          <a:effectLst/>
                          <a:latin typeface="Arial" panose="020B0604020202020204" pitchFamily="34" charset="0"/>
                        </a:rPr>
                        <a:t>  stikstof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 N₂ (g)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476866"/>
                  </a:ext>
                </a:extLst>
              </a:tr>
              <a:tr h="364635">
                <a:tc>
                  <a:txBody>
                    <a:bodyPr/>
                    <a:lstStyle/>
                    <a:p>
                      <a:r>
                        <a:rPr lang="nl-NL" dirty="0">
                          <a:effectLst/>
                          <a:latin typeface="Arial" panose="020B0604020202020204" pitchFamily="34" charset="0"/>
                        </a:rPr>
                        <a:t>  zuurstof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 O₂ (g)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907200"/>
                  </a:ext>
                </a:extLst>
              </a:tr>
              <a:tr h="364635">
                <a:tc>
                  <a:txBody>
                    <a:bodyPr/>
                    <a:lstStyle/>
                    <a:p>
                      <a:r>
                        <a:rPr lang="nl-NL" dirty="0">
                          <a:effectLst/>
                          <a:latin typeface="Arial" panose="020B0604020202020204" pitchFamily="34" charset="0"/>
                        </a:rPr>
                        <a:t>  fluor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 F₂ (g)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133289"/>
                  </a:ext>
                </a:extLst>
              </a:tr>
              <a:tr h="364635">
                <a:tc>
                  <a:txBody>
                    <a:bodyPr/>
                    <a:lstStyle/>
                    <a:p>
                      <a:r>
                        <a:rPr lang="nl-NL" dirty="0">
                          <a:effectLst/>
                          <a:latin typeface="Arial" panose="020B0604020202020204" pitchFamily="34" charset="0"/>
                        </a:rPr>
                        <a:t>  chloor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 Cl₂ (g)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333949"/>
                  </a:ext>
                </a:extLst>
              </a:tr>
              <a:tr h="364635">
                <a:tc>
                  <a:txBody>
                    <a:bodyPr/>
                    <a:lstStyle/>
                    <a:p>
                      <a:r>
                        <a:rPr lang="nl-NL" dirty="0">
                          <a:effectLst/>
                          <a:latin typeface="Arial" panose="020B0604020202020204" pitchFamily="34" charset="0"/>
                        </a:rPr>
                        <a:t>  broom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effectLst/>
                          <a:latin typeface="Arial" panose="020B0604020202020204" pitchFamily="34" charset="0"/>
                        </a:rPr>
                        <a:t>  Br₂ (l)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974107"/>
                  </a:ext>
                </a:extLst>
              </a:tr>
              <a:tr h="364635">
                <a:tc>
                  <a:txBody>
                    <a:bodyPr/>
                    <a:lstStyle/>
                    <a:p>
                      <a:r>
                        <a:rPr lang="nl-NL" dirty="0">
                          <a:effectLst/>
                          <a:latin typeface="Arial" panose="020B0604020202020204" pitchFamily="34" charset="0"/>
                        </a:rPr>
                        <a:t>  jood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effectLst/>
                          <a:latin typeface="Arial" panose="020B0604020202020204" pitchFamily="34" charset="0"/>
                        </a:rPr>
                        <a:t>  I₂ (s)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074091"/>
                  </a:ext>
                </a:extLst>
              </a:tr>
            </a:tbl>
          </a:graphicData>
        </a:graphic>
      </p:graphicFrame>
      <p:pic>
        <p:nvPicPr>
          <p:cNvPr id="1026" name="Picture 2" descr="Atome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02" t="7781" r="2288"/>
          <a:stretch/>
        </p:blipFill>
        <p:spPr bwMode="auto">
          <a:xfrm>
            <a:off x="7498080" y="4219716"/>
            <a:ext cx="3558950" cy="2638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43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70709"/>
            <a:ext cx="10515600" cy="5406254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Opdracht 5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Geef de formules van de volgende niet-ontleedbare stoffen. Denk om de fase-aanduidingen</a:t>
            </a:r>
            <a:br>
              <a:rPr lang="nl-NL" dirty="0"/>
            </a:br>
            <a:r>
              <a:rPr lang="nl-NL" dirty="0"/>
              <a:t>a ijzer (constructiemateriaal)</a:t>
            </a:r>
          </a:p>
          <a:p>
            <a:pPr marL="0" indent="0">
              <a:buNone/>
            </a:pPr>
            <a:r>
              <a:rPr lang="nl-NL" dirty="0"/>
              <a:t>b. helium (wordt gebruikt om ballonnen te vullen)</a:t>
            </a:r>
          </a:p>
          <a:p>
            <a:pPr marL="0" indent="0">
              <a:buNone/>
            </a:pPr>
            <a:r>
              <a:rPr lang="nl-NL" dirty="0"/>
              <a:t>c. vloeibaar stikstof (kan gebruikt worden om wratten mee ‘weg te branden’)</a:t>
            </a:r>
          </a:p>
          <a:p>
            <a:pPr marL="0" indent="0">
              <a:buNone/>
            </a:pPr>
            <a:r>
              <a:rPr lang="nl-NL" dirty="0"/>
              <a:t>d nikkel (bestanddeel van munten)</a:t>
            </a:r>
          </a:p>
          <a:p>
            <a:pPr marL="0" indent="0">
              <a:buNone/>
            </a:pPr>
            <a:r>
              <a:rPr lang="nl-NL" dirty="0"/>
              <a:t>e uraan (‘brandstof’ voor kerncentrales)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685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23900"/>
            <a:ext cx="10515600" cy="5453063"/>
          </a:xfrm>
        </p:spPr>
        <p:txBody>
          <a:bodyPr/>
          <a:lstStyle/>
          <a:p>
            <a:pPr marL="0" indent="0">
              <a:buNone/>
            </a:pPr>
            <a:r>
              <a:rPr lang="nl-NL" b="1" dirty="0" smtClean="0"/>
              <a:t>Uitwerking Opdracht 5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Geef de formules van de volgende niet-ontleedbare stoffen. Denk om de fase-aanduidingen</a:t>
            </a:r>
            <a:br>
              <a:rPr lang="nl-NL" dirty="0"/>
            </a:br>
            <a:r>
              <a:rPr lang="nl-NL" dirty="0"/>
              <a:t>a ijzer (constructiemateriaal)      </a:t>
            </a:r>
            <a:r>
              <a:rPr lang="nl-NL" dirty="0">
                <a:solidFill>
                  <a:srgbClr val="FF0000"/>
                </a:solidFill>
              </a:rPr>
              <a:t>Fe(s)</a:t>
            </a:r>
          </a:p>
          <a:p>
            <a:pPr marL="0" indent="0">
              <a:buNone/>
            </a:pPr>
            <a:r>
              <a:rPr lang="nl-NL" dirty="0"/>
              <a:t>b. helium (wordt gebruikt om ballonnen te vullen) </a:t>
            </a:r>
            <a:r>
              <a:rPr lang="nl-NL" dirty="0">
                <a:solidFill>
                  <a:srgbClr val="FF0000"/>
                </a:solidFill>
              </a:rPr>
              <a:t>He(g)</a:t>
            </a:r>
          </a:p>
          <a:p>
            <a:pPr marL="0" indent="0">
              <a:buNone/>
            </a:pPr>
            <a:r>
              <a:rPr lang="nl-NL" dirty="0"/>
              <a:t>c. vloeibaar stikstof (kan gebruikt worden om wratten mee ‘weg te branden’) </a:t>
            </a:r>
            <a:r>
              <a:rPr lang="nl-NL" dirty="0">
                <a:solidFill>
                  <a:srgbClr val="FF0000"/>
                </a:solidFill>
              </a:rPr>
              <a:t>N₂ (l)</a:t>
            </a:r>
          </a:p>
          <a:p>
            <a:pPr marL="0" indent="0">
              <a:buNone/>
            </a:pPr>
            <a:r>
              <a:rPr lang="nl-NL" dirty="0"/>
              <a:t>d nikkel (bestanddeel van munten)  </a:t>
            </a:r>
            <a:r>
              <a:rPr lang="nl-NL" dirty="0">
                <a:solidFill>
                  <a:srgbClr val="FF0000"/>
                </a:solidFill>
              </a:rPr>
              <a:t>Ni(s)</a:t>
            </a:r>
          </a:p>
          <a:p>
            <a:pPr marL="0" indent="0">
              <a:buNone/>
            </a:pPr>
            <a:r>
              <a:rPr lang="nl-NL" dirty="0"/>
              <a:t>e uraan (‘brandstof’ voor kerncentrales)   </a:t>
            </a:r>
            <a:r>
              <a:rPr lang="nl-NL" dirty="0">
                <a:solidFill>
                  <a:srgbClr val="FF0000"/>
                </a:solidFill>
              </a:rPr>
              <a:t>U (s)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129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83226F79D3442AED56F16394E78FF" ma:contentTypeVersion="13" ma:contentTypeDescription="Een nieuw document maken." ma:contentTypeScope="" ma:versionID="859c0359d483ef92a254cf786f5be8e2">
  <xsd:schema xmlns:xsd="http://www.w3.org/2001/XMLSchema" xmlns:xs="http://www.w3.org/2001/XMLSchema" xmlns:p="http://schemas.microsoft.com/office/2006/metadata/properties" xmlns:ns3="03c1073f-59ca-4b02-9a54-25651d767f09" xmlns:ns4="54cf5622-c7f8-4ecf-a16b-d0c1e0637fa1" targetNamespace="http://schemas.microsoft.com/office/2006/metadata/properties" ma:root="true" ma:fieldsID="80150e025c211fe0113ab57d3bd72b98" ns3:_="" ns4:_="">
    <xsd:import namespace="03c1073f-59ca-4b02-9a54-25651d767f09"/>
    <xsd:import namespace="54cf5622-c7f8-4ecf-a16b-d0c1e0637f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1073f-59ca-4b02-9a54-25651d76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f5622-c7f8-4ecf-a16b-d0c1e0637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39F6A57-1084-482B-A91E-49C28BCF7C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80609E-4E5F-479C-9E40-1FCBF23F3C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1073f-59ca-4b02-9a54-25651d767f09"/>
    <ds:schemaRef ds:uri="54cf5622-c7f8-4ecf-a16b-d0c1e063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B4CD11-EBDC-4544-86C8-374271B90630}">
  <ds:schemaRefs>
    <ds:schemaRef ds:uri="http://purl.org/dc/elements/1.1/"/>
    <ds:schemaRef ds:uri="http://purl.org/dc/dcmitype/"/>
    <ds:schemaRef ds:uri="http://purl.org/dc/terms/"/>
    <ds:schemaRef ds:uri="54cf5622-c7f8-4ecf-a16b-d0c1e0637fa1"/>
    <ds:schemaRef ds:uri="03c1073f-59ca-4b02-9a54-25651d767f09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1064</Words>
  <Application>Microsoft Office PowerPoint</Application>
  <PresentationFormat>Breedbeeld</PresentationFormat>
  <Paragraphs>191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Kantoorthema</vt:lpstr>
      <vt:lpstr>Les 9</vt:lpstr>
      <vt:lpstr>Moleculen en atomen</vt:lpstr>
      <vt:lpstr>PowerPoint-presentatie</vt:lpstr>
      <vt:lpstr>PowerPoint-presentatie</vt:lpstr>
      <vt:lpstr>PowerPoint-presentatie</vt:lpstr>
      <vt:lpstr>Uitwerking opdracht 4 </vt:lpstr>
      <vt:lpstr>Niet ontleedbare stoffen= stoffen met 1 atoomsoort</vt:lpstr>
      <vt:lpstr>PowerPoint-presentatie</vt:lpstr>
      <vt:lpstr>PowerPoint-presentatie</vt:lpstr>
      <vt:lpstr>Ontleedbare stoffen= stoffen met meerdere atoomsoorten</vt:lpstr>
      <vt:lpstr>Telwoorden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De formules van de stoffen in onderstaande tabel moet je kennen.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9</dc:title>
  <dc:creator>Kleijnen, JJC (Janny) de</dc:creator>
  <cp:lastModifiedBy>Kleijnen, JJC (Janny) de</cp:lastModifiedBy>
  <cp:revision>6</cp:revision>
  <dcterms:created xsi:type="dcterms:W3CDTF">2020-12-14T08:51:01Z</dcterms:created>
  <dcterms:modified xsi:type="dcterms:W3CDTF">2021-01-04T08:27:25Z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0x010100F0483226F79D3442AED56F16394E78FF</vt:lpwstr>
  </property>
</Properties>
</file>